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3" r:id="rId2"/>
    <p:sldId id="256" r:id="rId3"/>
    <p:sldId id="257" r:id="rId4"/>
    <p:sldId id="258" r:id="rId5"/>
    <p:sldId id="259" r:id="rId6"/>
    <p:sldId id="260" r:id="rId7"/>
    <p:sldId id="261" r:id="rId8"/>
    <p:sldId id="262"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72" autoAdjust="0"/>
    <p:restoredTop sz="94763" autoAdjust="0"/>
  </p:normalViewPr>
  <p:slideViewPr>
    <p:cSldViewPr>
      <p:cViewPr varScale="1">
        <p:scale>
          <a:sx n="42" d="100"/>
          <a:sy n="42" d="100"/>
        </p:scale>
        <p:origin x="-102" y="-240"/>
      </p:cViewPr>
      <p:guideLst>
        <p:guide orient="horz" pos="2160"/>
        <p:guide pos="2880"/>
      </p:guideLst>
    </p:cSldViewPr>
  </p:slideViewPr>
  <p:outlineViewPr>
    <p:cViewPr>
      <p:scale>
        <a:sx n="33" d="100"/>
        <a:sy n="33" d="100"/>
      </p:scale>
      <p:origin x="54" y="6162"/>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8" name="Title 7"/>
          <p:cNvSpPr>
            <a:spLocks noGrp="1"/>
          </p:cNvSpPr>
          <p:nvPr>
            <p:ph type="ctrTitle"/>
          </p:nvPr>
        </p:nvSpPr>
        <p:spPr>
          <a:xfrm>
            <a:off x="422030" y="1371600"/>
            <a:ext cx="8229600" cy="1828800"/>
          </a:xfrm>
        </p:spPr>
        <p:txBody>
          <a:bodyPr vert="horz" lIns="45720" tIns="0" rIns="45720" bIns="0" anchor="b">
            <a:normAutofit/>
            <a:scene3d>
              <a:camera prst="orthographicFront"/>
              <a:lightRig rig="soft" dir="t">
                <a:rot lat="0" lon="0" rev="17220000"/>
              </a:lightRig>
            </a:scene3d>
            <a:sp3d prstMaterial="softEdge">
              <a:bevelT w="38100" h="38100"/>
            </a:sp3d>
          </a:bodyPr>
          <a:lstStyle>
            <a:lvl1pPr>
              <a:defRPr sz="4800" b="1" cap="all"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27000" dist="200000" dir="2700000" algn="tl" rotWithShape="0">
                    <a:srgbClr val="000000">
                      <a:alpha val="30000"/>
                    </a:srgbClr>
                  </a:outerShdw>
                </a:effectLst>
              </a:defRPr>
            </a:lvl1pPr>
          </a:lstStyle>
          <a:p>
            <a:r>
              <a:rPr kumimoji="0" lang="en-US" smtClean="0"/>
              <a:t>Click to edit Master title style</a:t>
            </a:r>
            <a:endParaRPr kumimoji="0" lang="en-US"/>
          </a:p>
        </p:txBody>
      </p:sp>
      <p:sp>
        <p:nvSpPr>
          <p:cNvPr id="28" name="Date Placeholder 27"/>
          <p:cNvSpPr>
            <a:spLocks noGrp="1"/>
          </p:cNvSpPr>
          <p:nvPr>
            <p:ph type="dt" sz="half" idx="10"/>
          </p:nvPr>
        </p:nvSpPr>
        <p:spPr/>
        <p:txBody>
          <a:bodyPr/>
          <a:lstStyle/>
          <a:p>
            <a:fld id="{F9FF1A71-ABBB-4919-A050-7761D8A18ABB}" type="datetimeFigureOut">
              <a:rPr lang="en-US" smtClean="0"/>
              <a:t>5/2/2013</a:t>
            </a:fld>
            <a:endParaRPr lang="en-US"/>
          </a:p>
        </p:txBody>
      </p:sp>
      <p:sp>
        <p:nvSpPr>
          <p:cNvPr id="17" name="Footer Placeholder 16"/>
          <p:cNvSpPr>
            <a:spLocks noGrp="1"/>
          </p:cNvSpPr>
          <p:nvPr>
            <p:ph type="ftr" sz="quarter" idx="11"/>
          </p:nvPr>
        </p:nvSpPr>
        <p:spPr/>
        <p:txBody>
          <a:bodyPr/>
          <a:lstStyle/>
          <a:p>
            <a:endParaRPr lang="en-US"/>
          </a:p>
        </p:txBody>
      </p:sp>
      <p:sp>
        <p:nvSpPr>
          <p:cNvPr id="29" name="Slide Number Placeholder 28"/>
          <p:cNvSpPr>
            <a:spLocks noGrp="1"/>
          </p:cNvSpPr>
          <p:nvPr>
            <p:ph type="sldNum" sz="quarter" idx="12"/>
          </p:nvPr>
        </p:nvSpPr>
        <p:spPr/>
        <p:txBody>
          <a:bodyPr/>
          <a:lstStyle/>
          <a:p>
            <a:fld id="{3E67071B-D04D-455A-8738-7083112CC0E7}" type="slidenum">
              <a:rPr lang="en-US" smtClean="0"/>
              <a:t>‹#›</a:t>
            </a:fld>
            <a:endParaRPr lang="en-US"/>
          </a:p>
        </p:txBody>
      </p:sp>
      <p:sp>
        <p:nvSpPr>
          <p:cNvPr id="9" name="Subtitle 8"/>
          <p:cNvSpPr>
            <a:spLocks noGrp="1"/>
          </p:cNvSpPr>
          <p:nvPr>
            <p:ph type="subTitle" idx="1"/>
          </p:nvPr>
        </p:nvSpPr>
        <p:spPr>
          <a:xfrm>
            <a:off x="1371600" y="3331698"/>
            <a:ext cx="6400800" cy="1752600"/>
          </a:xfrm>
        </p:spPr>
        <p:txBody>
          <a:bodyPr/>
          <a:lstStyle>
            <a:lvl1pPr marL="0" indent="0" algn="ct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9FF1A71-ABBB-4919-A050-7761D8A18ABB}" type="datetimeFigureOut">
              <a:rPr lang="en-US" smtClean="0"/>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67071B-D04D-455A-8738-7083112CC0E7}"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9FF1A71-ABBB-4919-A050-7761D8A18ABB}" type="datetimeFigureOut">
              <a:rPr lang="en-US" smtClean="0"/>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67071B-D04D-455A-8738-7083112CC0E7}" type="slidenum">
              <a:rPr lang="en-US" smtClean="0"/>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9FF1A71-ABBB-4919-A050-7761D8A18ABB}" type="datetimeFigureOut">
              <a:rPr lang="en-US" smtClean="0"/>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E67071B-D04D-455A-8738-7083112CC0E7}"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3">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600200" y="609600"/>
            <a:ext cx="7086600" cy="1828800"/>
          </a:xfrm>
        </p:spPr>
        <p:txBody>
          <a:bodyPr vert="horz" bIns="0" anchor="b">
            <a:noAutofit/>
            <a:scene3d>
              <a:camera prst="orthographicFront"/>
              <a:lightRig rig="soft" dir="t">
                <a:rot lat="0" lon="0" rev="17220000"/>
              </a:lightRig>
            </a:scene3d>
            <a:sp3d prstMaterial="softEdge">
              <a:bevelT w="38100" h="38100"/>
              <a:contourClr>
                <a:schemeClr val="tx2">
                  <a:shade val="50000"/>
                </a:schemeClr>
              </a:contourClr>
            </a:sp3d>
          </a:bodyPr>
          <a:lstStyle>
            <a:lvl1pPr algn="l" rtl="0">
              <a:spcBef>
                <a:spcPct val="0"/>
              </a:spcBef>
              <a:buNone/>
              <a:defRPr sz="4800" b="1" cap="none" baseline="0">
                <a:ln w="6350">
                  <a:noFill/>
                </a:ln>
                <a:solidFill>
                  <a:schemeClr val="accent1">
                    <a:tint val="90000"/>
                    <a:satMod val="120000"/>
                  </a:schemeClr>
                </a:solidFill>
                <a:effectLst>
                  <a:outerShdw blurRad="114300" dist="101600" dir="2700000" algn="tl" rotWithShape="0">
                    <a:srgbClr val="000000">
                      <a:alpha val="40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1600200" y="2507786"/>
            <a:ext cx="7086600" cy="1509712"/>
          </a:xfrm>
        </p:spPr>
        <p:txBody>
          <a:bodyPr anchor="t"/>
          <a:lstStyle>
            <a:lvl1pPr marL="73152" indent="0" algn="l">
              <a:buNone/>
              <a:defRPr sz="20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9FF1A71-ABBB-4919-A050-7761D8A18ABB}" type="datetimeFigureOut">
              <a:rPr lang="en-US" smtClean="0"/>
              <a:t>5/2/2013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7924800" y="6416675"/>
            <a:ext cx="762000" cy="365125"/>
          </a:xfrm>
        </p:spPr>
        <p:txBody>
          <a:bodyPr/>
          <a:lstStyle/>
          <a:p>
            <a:fld id="{3E67071B-D04D-455A-8738-7083112CC0E7}"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600200"/>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9FF1A71-ABBB-4919-A050-7761D8A18ABB}" type="datetimeFigureOut">
              <a:rPr lang="en-US" smtClean="0"/>
              <a:t>5/2/2013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67071B-D04D-455A-8738-7083112CC0E7}" type="slidenum">
              <a:rPr lang="en-US" smtClean="0"/>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535112"/>
            <a:ext cx="4040188"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535112"/>
            <a:ext cx="4041775" cy="750887"/>
          </a:xfrm>
        </p:spPr>
        <p:txBody>
          <a:bodyPr anchor="ctr"/>
          <a:lstStyle>
            <a:lvl1pPr marL="0" indent="0">
              <a:buNone/>
              <a:defRPr sz="2400" b="0" cap="all" baseline="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362200"/>
            <a:ext cx="4040188"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362200"/>
            <a:ext cx="4041775" cy="3763963"/>
          </a:xfrm>
        </p:spPr>
        <p:txBody>
          <a:bodyPr/>
          <a:lstStyle>
            <a:lvl1pPr>
              <a:defRPr sz="24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9FF1A71-ABBB-4919-A050-7761D8A18ABB}" type="datetimeFigureOut">
              <a:rPr lang="en-US" smtClean="0"/>
              <a:t>5/2/2013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E67071B-D04D-455A-8738-7083112CC0E7}" type="slidenum">
              <a:rPr lang="en-US" smtClean="0"/>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9FF1A71-ABBB-4919-A050-7761D8A18ABB}" type="datetimeFigureOut">
              <a:rPr lang="en-US" smtClean="0"/>
              <a:t>5/2/2013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E67071B-D04D-455A-8738-7083112CC0E7}" type="slidenum">
              <a:rPr lang="en-US" smtClean="0"/>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9FF1A71-ABBB-4919-A050-7761D8A18ABB}" type="datetimeFigureOut">
              <a:rPr lang="en-US" smtClean="0"/>
              <a:t>5/2/2013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E67071B-D04D-455A-8738-7083112CC0E7}"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vert="horz" anchor="b">
            <a:normAutofit/>
            <a:sp3d prstMaterial="softEdge"/>
          </a:bodyPr>
          <a:lstStyle>
            <a:lvl1pPr algn="l">
              <a:buNone/>
              <a:defRPr sz="2200" b="0">
                <a:ln w="6350">
                  <a:noFill/>
                </a:ln>
                <a:solidFill>
                  <a:schemeClr val="accent1">
                    <a:tint val="73000"/>
                    <a:satMod val="180000"/>
                  </a:schemeClr>
                </a:solidFill>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457200" y="1524000"/>
            <a:ext cx="3008313" cy="4602163"/>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273050"/>
            <a:ext cx="5111750" cy="5853113"/>
          </a:xfrm>
        </p:spPr>
        <p:txBody>
          <a:bodyPr/>
          <a:lstStyle>
            <a:lvl1pPr>
              <a:defRPr sz="2600"/>
            </a:lvl1pPr>
            <a:lvl2pPr>
              <a:defRPr sz="2400"/>
            </a:lvl2pPr>
            <a:lvl3pPr>
              <a:defRPr sz="22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9FF1A71-ABBB-4919-A050-7761D8A18ABB}" type="datetimeFigureOut">
              <a:rPr lang="en-US" smtClean="0"/>
              <a:t>5/2/2013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67071B-D04D-455A-8738-7083112CC0E7}" type="slidenum">
              <a:rPr lang="en-US" smtClean="0"/>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28800" y="609600"/>
            <a:ext cx="5486400" cy="522288"/>
          </a:xfrm>
        </p:spPr>
        <p:txBody>
          <a:bodyPr lIns="45720" rIns="45720" bIns="0" anchor="b">
            <a:sp3d prstMaterial="softEdge"/>
          </a:bodyPr>
          <a:lstStyle>
            <a:lvl1pPr algn="ctr">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1828800" y="1831975"/>
            <a:ext cx="5486400" cy="3962400"/>
          </a:xfrm>
          <a:solidFill>
            <a:schemeClr val="bg2"/>
          </a:solidFill>
          <a:ln w="44450" cap="sq" cmpd="sng" algn="ctr">
            <a:solidFill>
              <a:srgbClr val="FFFFFF"/>
            </a:solidFill>
            <a:prstDash val="solid"/>
            <a:miter lim="800000"/>
          </a:ln>
          <a:effectLst>
            <a:outerShdw blurRad="190500" dist="228600" dir="2700000" sy="90000">
              <a:srgbClr val="000000">
                <a:alpha val="25000"/>
              </a:srgbClr>
            </a:outerShdw>
          </a:effectLst>
          <a:scene3d>
            <a:camera prst="orthographicFront">
              <a:rot lat="0" lon="0" rev="0"/>
            </a:camera>
            <a:lightRig rig="balanced" dir="tr">
              <a:rot lat="0" lon="0" rev="2700000"/>
            </a:lightRig>
          </a:scene3d>
          <a:sp3d prstMaterial="matte">
            <a:contourClr>
              <a:schemeClr val="tx2">
                <a:shade val="50000"/>
              </a:schemeClr>
            </a:contourClr>
          </a:sp3d>
        </p:spPr>
        <p:style>
          <a:lnRef idx="3">
            <a:schemeClr val="lt1"/>
          </a:lnRef>
          <a:fillRef idx="1">
            <a:schemeClr val="accent1"/>
          </a:fillRef>
          <a:effectRef idx="1">
            <a:schemeClr val="accent1"/>
          </a:effectRef>
          <a:fontRef idx="minor">
            <a:schemeClr val="lt1"/>
          </a:fontRef>
        </p:style>
        <p:txBody>
          <a:bodyPr anchor="t"/>
          <a:lstStyle>
            <a:lvl1pPr indent="0">
              <a:buNone/>
              <a:defRPr sz="3200"/>
            </a:lvl1pPr>
          </a:lstStyle>
          <a:p>
            <a:pPr marL="0" algn="l" rtl="0" eaLnBrk="1" latinLnBrk="0" hangingPunct="1"/>
            <a:r>
              <a:rPr kumimoji="0" lang="en-US" smtClean="0">
                <a:solidFill>
                  <a:schemeClr val="lt1"/>
                </a:solidFill>
                <a:latin typeface="+mn-lt"/>
                <a:ea typeface="+mn-ea"/>
                <a:cs typeface="+mn-cs"/>
              </a:rPr>
              <a:t>Click icon to add picture</a:t>
            </a:r>
            <a:endParaRPr kumimoji="0" lang="en-US" dirty="0">
              <a:solidFill>
                <a:schemeClr val="lt1"/>
              </a:solidFill>
              <a:latin typeface="+mn-lt"/>
              <a:ea typeface="+mn-ea"/>
              <a:cs typeface="+mn-cs"/>
            </a:endParaRPr>
          </a:p>
        </p:txBody>
      </p:sp>
      <p:sp>
        <p:nvSpPr>
          <p:cNvPr id="4" name="Text Placeholder 3"/>
          <p:cNvSpPr>
            <a:spLocks noGrp="1"/>
          </p:cNvSpPr>
          <p:nvPr>
            <p:ph type="body" sz="half" idx="2"/>
          </p:nvPr>
        </p:nvSpPr>
        <p:spPr>
          <a:xfrm>
            <a:off x="1828800" y="1166787"/>
            <a:ext cx="5486400" cy="530352"/>
          </a:xfrm>
        </p:spPr>
        <p:txBody>
          <a:bodyPr lIns="45720" tIns="45720" rIns="45720" anchor="t"/>
          <a:lstStyle>
            <a:lvl1pPr marL="0" indent="0" algn="ctr">
              <a:buNone/>
              <a:defRPr sz="14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9FF1A71-ABBB-4919-A050-7761D8A18ABB}" type="datetimeFigureOut">
              <a:rPr lang="en-US" smtClean="0"/>
              <a:t>5/2/2013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E67071B-D04D-455A-8738-7083112CC0E7}" type="slidenum">
              <a:rPr lang="en-US" smtClean="0"/>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Title Placeholder 21"/>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rot lat="0" lon="0" rev="16800000"/>
              </a:lightRig>
            </a:scene3d>
            <a:sp3d prstMaterial="softEdge">
              <a:bevelT w="38100" h="38100"/>
            </a:sp3d>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8229600" cy="470916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457200" y="6416675"/>
            <a:ext cx="2133600" cy="365125"/>
          </a:xfrm>
          <a:prstGeom prst="rect">
            <a:avLst/>
          </a:prstGeom>
        </p:spPr>
        <p:txBody>
          <a:bodyPr vert="horz" anchor="b"/>
          <a:lstStyle>
            <a:lvl1pPr algn="l" eaLnBrk="1" latinLnBrk="0" hangingPunct="1">
              <a:defRPr kumimoji="0" sz="1200">
                <a:solidFill>
                  <a:schemeClr val="tx1">
                    <a:shade val="50000"/>
                  </a:schemeClr>
                </a:solidFill>
              </a:defRPr>
            </a:lvl1pPr>
          </a:lstStyle>
          <a:p>
            <a:fld id="{F9FF1A71-ABBB-4919-A050-7761D8A18ABB}" type="datetimeFigureOut">
              <a:rPr lang="en-US" smtClean="0"/>
              <a:t>5/2/2013</a:t>
            </a:fld>
            <a:endParaRPr lang="en-US"/>
          </a:p>
        </p:txBody>
      </p:sp>
      <p:sp>
        <p:nvSpPr>
          <p:cNvPr id="3" name="Footer Placeholder 2"/>
          <p:cNvSpPr>
            <a:spLocks noGrp="1"/>
          </p:cNvSpPr>
          <p:nvPr>
            <p:ph type="ftr" sz="quarter" idx="3"/>
          </p:nvPr>
        </p:nvSpPr>
        <p:spPr>
          <a:xfrm>
            <a:off x="3124200" y="6416675"/>
            <a:ext cx="2895600" cy="365125"/>
          </a:xfrm>
          <a:prstGeom prst="rect">
            <a:avLst/>
          </a:prstGeom>
        </p:spPr>
        <p:txBody>
          <a:bodyPr vert="horz" anchor="b"/>
          <a:lstStyle>
            <a:lvl1pPr algn="ctr" eaLnBrk="1" latinLnBrk="0" hangingPunct="1">
              <a:defRPr kumimoji="0" sz="1200">
                <a:solidFill>
                  <a:schemeClr val="tx1">
                    <a:shade val="50000"/>
                  </a:schemeClr>
                </a:solidFill>
              </a:defRPr>
            </a:lvl1pPr>
          </a:lstStyle>
          <a:p>
            <a:endParaRPr lang="en-US"/>
          </a:p>
        </p:txBody>
      </p:sp>
      <p:sp>
        <p:nvSpPr>
          <p:cNvPr id="23" name="Slide Number Placeholder 22"/>
          <p:cNvSpPr>
            <a:spLocks noGrp="1"/>
          </p:cNvSpPr>
          <p:nvPr>
            <p:ph type="sldNum" sz="quarter" idx="4"/>
          </p:nvPr>
        </p:nvSpPr>
        <p:spPr>
          <a:xfrm>
            <a:off x="7924800" y="6416675"/>
            <a:ext cx="762000" cy="365125"/>
          </a:xfrm>
          <a:prstGeom prst="rect">
            <a:avLst/>
          </a:prstGeom>
        </p:spPr>
        <p:txBody>
          <a:bodyPr vert="horz" lIns="0" rIns="0" anchor="b"/>
          <a:lstStyle>
            <a:lvl1pPr algn="r" eaLnBrk="1" latinLnBrk="0" hangingPunct="1">
              <a:defRPr kumimoji="0" sz="1200">
                <a:solidFill>
                  <a:schemeClr val="tx1">
                    <a:shade val="50000"/>
                  </a:schemeClr>
                </a:solidFill>
              </a:defRPr>
            </a:lvl1pPr>
          </a:lstStyle>
          <a:p>
            <a:fld id="{3E67071B-D04D-455A-8738-7083112CC0E7}" type="slidenum">
              <a:rPr lang="en-US" smtClean="0"/>
              <a:t>‹#›</a:t>
            </a:fld>
            <a:endParaRPr lang="en-US"/>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rtl="0" eaLnBrk="1" latinLnBrk="0" hangingPunct="1">
        <a:spcBef>
          <a:spcPct val="0"/>
        </a:spcBef>
        <a:buNone/>
        <a:defRPr kumimoji="0" sz="4100" b="1" kern="1200" cap="none" baseline="0">
          <a:ln w="6350">
            <a:noFill/>
          </a:ln>
          <a:gradFill>
            <a:gsLst>
              <a:gs pos="0">
                <a:schemeClr val="accent1">
                  <a:tint val="73000"/>
                  <a:satMod val="145000"/>
                </a:schemeClr>
              </a:gs>
              <a:gs pos="73000">
                <a:schemeClr val="accent1">
                  <a:tint val="73000"/>
                  <a:satMod val="145000"/>
                </a:schemeClr>
              </a:gs>
              <a:gs pos="100000">
                <a:schemeClr val="accent1">
                  <a:tint val="83000"/>
                  <a:satMod val="143000"/>
                </a:schemeClr>
              </a:gs>
            </a:gsLst>
            <a:lin ang="4800000" scaled="1"/>
          </a:gradFill>
          <a:effectLst>
            <a:outerShdw blurRad="114300" dist="101600" dir="2700000" algn="tl" rotWithShape="0">
              <a:srgbClr val="000000">
                <a:alpha val="40000"/>
              </a:srgbClr>
            </a:outerShdw>
          </a:effectLst>
          <a:latin typeface="+mj-lt"/>
          <a:ea typeface="+mj-ea"/>
          <a:cs typeface="+mj-cs"/>
        </a:defRPr>
      </a:lvl1pPr>
    </p:titleStyle>
    <p:bodyStyle>
      <a:lvl1pPr marL="548640" indent="-411480" algn="l" rtl="0" eaLnBrk="1" latinLnBrk="0" hangingPunct="1">
        <a:spcBef>
          <a:spcPct val="20000"/>
        </a:spcBef>
        <a:buClr>
          <a:schemeClr val="tx1">
            <a:shade val="95000"/>
          </a:schemeClr>
        </a:buClr>
        <a:buSzPct val="65000"/>
        <a:buFont typeface="Wingdings 2"/>
        <a:buChar char=""/>
        <a:defRPr kumimoji="0" sz="2800" kern="1200">
          <a:solidFill>
            <a:schemeClr val="tx1"/>
          </a:solidFill>
          <a:latin typeface="+mn-lt"/>
          <a:ea typeface="+mn-ea"/>
          <a:cs typeface="+mn-cs"/>
        </a:defRPr>
      </a:lvl1pPr>
      <a:lvl2pPr marL="868680" indent="-283464" algn="l" rtl="0" eaLnBrk="1" latinLnBrk="0" hangingPunct="1">
        <a:spcBef>
          <a:spcPct val="20000"/>
        </a:spcBef>
        <a:buClr>
          <a:schemeClr val="tx1"/>
        </a:buClr>
        <a:buSzPct val="80000"/>
        <a:buFont typeface="Wingdings 2"/>
        <a:buChar char=""/>
        <a:defRPr kumimoji="0" sz="2400" kern="1200">
          <a:solidFill>
            <a:schemeClr val="tx1"/>
          </a:solidFill>
          <a:latin typeface="+mn-lt"/>
          <a:ea typeface="+mn-ea"/>
          <a:cs typeface="+mn-cs"/>
        </a:defRPr>
      </a:lvl2pPr>
      <a:lvl3pPr marL="1133856" indent="-228600" algn="l" rtl="0" eaLnBrk="1" latinLnBrk="0" hangingPunct="1">
        <a:spcBef>
          <a:spcPct val="20000"/>
        </a:spcBef>
        <a:buClr>
          <a:schemeClr val="tx1"/>
        </a:buClr>
        <a:buSzPct val="95000"/>
        <a:buFont typeface="Wingdings"/>
        <a:buChar char=""/>
        <a:defRPr kumimoji="0" sz="2200" kern="1200">
          <a:solidFill>
            <a:schemeClr val="tx1"/>
          </a:solidFill>
          <a:latin typeface="+mn-lt"/>
          <a:ea typeface="+mn-ea"/>
          <a:cs typeface="+mn-cs"/>
        </a:defRPr>
      </a:lvl3pPr>
      <a:lvl4pPr marL="1353312" indent="-182880" algn="l" rtl="0" eaLnBrk="1" latinLnBrk="0" hangingPunct="1">
        <a:spcBef>
          <a:spcPct val="20000"/>
        </a:spcBef>
        <a:buClr>
          <a:schemeClr val="tx1"/>
        </a:buClr>
        <a:buSzPct val="100000"/>
        <a:buFont typeface="Wingdings 3"/>
        <a:buChar char=""/>
        <a:defRPr kumimoji="0" sz="2000" kern="1200">
          <a:solidFill>
            <a:schemeClr val="tx1"/>
          </a:solidFill>
          <a:latin typeface="+mn-lt"/>
          <a:ea typeface="+mn-ea"/>
          <a:cs typeface="+mn-cs"/>
        </a:defRPr>
      </a:lvl4pPr>
      <a:lvl5pPr marL="1545336" indent="-182880" algn="l" rtl="0" eaLnBrk="1" latinLnBrk="0" hangingPunct="1">
        <a:spcBef>
          <a:spcPct val="20000"/>
        </a:spcBef>
        <a:buClr>
          <a:schemeClr val="tx1"/>
        </a:buClr>
        <a:buFont typeface="Wingdings 2"/>
        <a:buChar char=""/>
        <a:defRPr kumimoji="0" sz="2000" kern="1200">
          <a:solidFill>
            <a:schemeClr val="tx1"/>
          </a:solidFill>
          <a:latin typeface="+mn-lt"/>
          <a:ea typeface="+mn-ea"/>
          <a:cs typeface="+mn-cs"/>
        </a:defRPr>
      </a:lvl5pPr>
      <a:lvl6pPr marL="1764792" indent="-182880" algn="l" rtl="0" eaLnBrk="1" latinLnBrk="0" hangingPunct="1">
        <a:spcBef>
          <a:spcPct val="20000"/>
        </a:spcBef>
        <a:buClr>
          <a:schemeClr val="tx1"/>
        </a:buClr>
        <a:buFont typeface="Wingdings 3"/>
        <a:buChar char=""/>
        <a:defRPr kumimoji="0" sz="1800" kern="1200">
          <a:solidFill>
            <a:schemeClr val="tx1"/>
          </a:solidFill>
          <a:latin typeface="+mn-lt"/>
          <a:ea typeface="+mn-ea"/>
          <a:cs typeface="+mn-cs"/>
        </a:defRPr>
      </a:lvl6pPr>
      <a:lvl7pPr marL="1965960" indent="-182880" algn="l" rtl="0" eaLnBrk="1" latinLnBrk="0" hangingPunct="1">
        <a:spcBef>
          <a:spcPct val="20000"/>
        </a:spcBef>
        <a:buClr>
          <a:schemeClr val="tx1"/>
        </a:buClr>
        <a:buFont typeface="Wingdings 2"/>
        <a:buChar char=""/>
        <a:defRPr kumimoji="0" sz="1600" kern="1200">
          <a:solidFill>
            <a:schemeClr val="tx1"/>
          </a:solidFill>
          <a:latin typeface="+mn-lt"/>
          <a:ea typeface="+mn-ea"/>
          <a:cs typeface="+mn-cs"/>
        </a:defRPr>
      </a:lvl7pPr>
      <a:lvl8pPr marL="2167128" indent="-182880" algn="l" rtl="0" eaLnBrk="1" latinLnBrk="0" hangingPunct="1">
        <a:spcBef>
          <a:spcPct val="20000"/>
        </a:spcBef>
        <a:buClr>
          <a:schemeClr val="tx1"/>
        </a:buClr>
        <a:buFont typeface="Wingdings 2"/>
        <a:buChar char=""/>
        <a:defRPr kumimoji="0" sz="1400" kern="1200">
          <a:solidFill>
            <a:schemeClr val="tx1"/>
          </a:solidFill>
          <a:latin typeface="+mn-lt"/>
          <a:ea typeface="+mn-ea"/>
          <a:cs typeface="+mn-cs"/>
        </a:defRPr>
      </a:lvl8pPr>
      <a:lvl9pPr marL="2368296" indent="-182880" algn="l" rtl="0" eaLnBrk="1" latinLnBrk="0" hangingPunct="1">
        <a:spcBef>
          <a:spcPct val="20000"/>
        </a:spcBef>
        <a:buClr>
          <a:schemeClr val="tx1"/>
        </a:buClr>
        <a:buFont typeface="Wingdings 2"/>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earthobservatory.nasa.gov/NaturalHazards/view.php?id=79553" TargetMode="External"/><Relationship Id="rId2" Type="http://schemas.openxmlformats.org/officeDocument/2006/relationships/hyperlink" Target="http://science.howstuffworks.com/nature/natural-disaters/hurricane8.ht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3078162"/>
          </a:xfrm>
        </p:spPr>
        <p:txBody>
          <a:bodyPr>
            <a:normAutofit fontScale="90000"/>
          </a:bodyPr>
          <a:lstStyle/>
          <a:p>
            <a:r>
              <a:rPr lang="en-US" sz="9600" dirty="0" smtClean="0"/>
              <a:t>Hurricanes</a:t>
            </a:r>
            <a:br>
              <a:rPr lang="en-US" sz="9600" dirty="0" smtClean="0"/>
            </a:br>
            <a:r>
              <a:rPr lang="en-US" sz="9600" dirty="0" smtClean="0"/>
              <a:t/>
            </a:r>
            <a:br>
              <a:rPr lang="en-US" sz="9600" dirty="0" smtClean="0"/>
            </a:br>
            <a:endParaRPr lang="en-US" sz="9600" dirty="0"/>
          </a:p>
        </p:txBody>
      </p:sp>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8100" y="1143000"/>
            <a:ext cx="7911834" cy="3962400"/>
          </a:xfrm>
        </p:spPr>
      </p:pic>
      <p:sp>
        <p:nvSpPr>
          <p:cNvPr id="8" name="Rectangle 7"/>
          <p:cNvSpPr/>
          <p:nvPr/>
        </p:nvSpPr>
        <p:spPr>
          <a:xfrm>
            <a:off x="4038600" y="5410200"/>
            <a:ext cx="4572000" cy="923330"/>
          </a:xfrm>
          <a:prstGeom prst="rect">
            <a:avLst/>
          </a:prstGeom>
        </p:spPr>
        <p:txBody>
          <a:bodyPr>
            <a:spAutoFit/>
          </a:bodyPr>
          <a:lstStyle/>
          <a:p>
            <a:r>
              <a:rPr lang="en-US" dirty="0" smtClean="0"/>
              <a:t>NASA Earth </a:t>
            </a:r>
            <a:r>
              <a:rPr lang="en-US" dirty="0" err="1" smtClean="0"/>
              <a:t>Observitiory</a:t>
            </a:r>
            <a:r>
              <a:rPr lang="en-US" dirty="0" smtClean="0"/>
              <a:t> http://earthobservatory.nasa.gov/NaturalHazards/view.php?id=79553</a:t>
            </a:r>
            <a:endParaRPr lang="en-US" dirty="0"/>
          </a:p>
        </p:txBody>
      </p:sp>
    </p:spTree>
    <p:extLst>
      <p:ext uri="{BB962C8B-B14F-4D97-AF65-F5344CB8AC3E}">
        <p14:creationId xmlns:p14="http://schemas.microsoft.com/office/powerpoint/2010/main" val="366559875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304801"/>
            <a:ext cx="7772400" cy="761999"/>
          </a:xfrm>
        </p:spPr>
        <p:txBody>
          <a:bodyPr>
            <a:noAutofit/>
          </a:bodyPr>
          <a:lstStyle/>
          <a:p>
            <a:r>
              <a:rPr lang="en-US" sz="6000" dirty="0" smtClean="0"/>
              <a:t>Hurricanes</a:t>
            </a:r>
            <a:endParaRPr lang="en-US" sz="6000" dirty="0"/>
          </a:p>
        </p:txBody>
      </p:sp>
      <p:sp>
        <p:nvSpPr>
          <p:cNvPr id="3" name="Subtitle 2"/>
          <p:cNvSpPr>
            <a:spLocks noGrp="1"/>
          </p:cNvSpPr>
          <p:nvPr>
            <p:ph type="subTitle" idx="1"/>
          </p:nvPr>
        </p:nvSpPr>
        <p:spPr>
          <a:xfrm>
            <a:off x="1447800" y="1828800"/>
            <a:ext cx="6400800" cy="3657600"/>
          </a:xfrm>
        </p:spPr>
        <p:txBody>
          <a:bodyPr>
            <a:normAutofit/>
          </a:bodyPr>
          <a:lstStyle/>
          <a:p>
            <a:r>
              <a:rPr lang="en-US" dirty="0" smtClean="0"/>
              <a:t>Hurricanes are very powerful and destructive storms that usually start as thunderstorms of the west coast of Africa or similar tropical regions. Hundreds of storms spiral out from the tropical regions surrounding the equator and 40-50 of these intensify to hurricane level. </a:t>
            </a:r>
            <a:endParaRPr lang="en-US" dirty="0"/>
          </a:p>
        </p:txBody>
      </p:sp>
      <p:sp>
        <p:nvSpPr>
          <p:cNvPr id="4" name="Rectangle 3"/>
          <p:cNvSpPr/>
          <p:nvPr/>
        </p:nvSpPr>
        <p:spPr>
          <a:xfrm>
            <a:off x="4572000" y="5589449"/>
            <a:ext cx="4572000" cy="1200329"/>
          </a:xfrm>
          <a:prstGeom prst="rect">
            <a:avLst/>
          </a:prstGeom>
        </p:spPr>
        <p:txBody>
          <a:bodyPr>
            <a:spAutoFit/>
          </a:bodyPr>
          <a:lstStyle/>
          <a:p>
            <a:r>
              <a:rPr lang="en-US" dirty="0" smtClean="0"/>
              <a:t>1998-2013 </a:t>
            </a:r>
            <a:r>
              <a:rPr lang="en-US" dirty="0" err="1" smtClean="0"/>
              <a:t>howstuffwroks</a:t>
            </a:r>
            <a:r>
              <a:rPr lang="en-US" dirty="0" smtClean="0"/>
              <a:t> HowStuffWorks.com http://science.howstuffworks.com/nature/natural-disaters/hurricane8.htm</a:t>
            </a:r>
            <a:endParaRPr lang="en-US" dirty="0"/>
          </a:p>
        </p:txBody>
      </p:sp>
    </p:spTree>
    <p:extLst>
      <p:ext uri="{BB962C8B-B14F-4D97-AF65-F5344CB8AC3E}">
        <p14:creationId xmlns:p14="http://schemas.microsoft.com/office/powerpoint/2010/main" val="3191768389"/>
      </p:ext>
    </p:extLst>
  </p:cSld>
  <p:clrMapOvr>
    <a:masterClrMapping/>
  </p:clrMapOvr>
  <mc:AlternateContent xmlns:mc="http://schemas.openxmlformats.org/markup-compatibility/2006">
    <mc:Choice xmlns:p14="http://schemas.microsoft.com/office/powerpoint/2010/main" Requires="p14">
      <p:transition spd="slow" p14:dur="3900">
        <p14:glitter pattern="hexagon"/>
      </p:transition>
    </mc:Choice>
    <mc:Fallback>
      <p:transition spd="slow">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Conditions</a:t>
            </a:r>
            <a:endParaRPr lang="en-US" dirty="0"/>
          </a:p>
        </p:txBody>
      </p:sp>
      <p:sp>
        <p:nvSpPr>
          <p:cNvPr id="3" name="Content Placeholder 2"/>
          <p:cNvSpPr>
            <a:spLocks noGrp="1"/>
          </p:cNvSpPr>
          <p:nvPr>
            <p:ph idx="1"/>
          </p:nvPr>
        </p:nvSpPr>
        <p:spPr/>
        <p:txBody>
          <a:bodyPr/>
          <a:lstStyle/>
          <a:p>
            <a:r>
              <a:rPr lang="en-US" dirty="0" smtClean="0"/>
              <a:t>Warm moist tropical air</a:t>
            </a:r>
          </a:p>
          <a:p>
            <a:r>
              <a:rPr lang="en-US" dirty="0" smtClean="0"/>
              <a:t>Coastal area</a:t>
            </a:r>
          </a:p>
          <a:p>
            <a:r>
              <a:rPr lang="en-US" dirty="0" smtClean="0"/>
              <a:t>Winds</a:t>
            </a:r>
          </a:p>
          <a:p>
            <a:r>
              <a:rPr lang="en-US" dirty="0" smtClean="0"/>
              <a:t>Thunderstorms (in some cases)</a:t>
            </a:r>
          </a:p>
          <a:p>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572000" y="3657600"/>
            <a:ext cx="3810000" cy="2724150"/>
          </a:xfrm>
          <a:prstGeom prst="rect">
            <a:avLst/>
          </a:prstGeom>
        </p:spPr>
      </p:pic>
      <p:sp>
        <p:nvSpPr>
          <p:cNvPr id="5" name="Rectangle 4"/>
          <p:cNvSpPr/>
          <p:nvPr/>
        </p:nvSpPr>
        <p:spPr>
          <a:xfrm>
            <a:off x="-114300" y="5406569"/>
            <a:ext cx="4572000" cy="1200329"/>
          </a:xfrm>
          <a:prstGeom prst="rect">
            <a:avLst/>
          </a:prstGeom>
        </p:spPr>
        <p:txBody>
          <a:bodyPr>
            <a:spAutoFit/>
          </a:bodyPr>
          <a:lstStyle/>
          <a:p>
            <a:r>
              <a:rPr lang="en-US" dirty="0" smtClean="0"/>
              <a:t>1998-2013 </a:t>
            </a:r>
            <a:r>
              <a:rPr lang="en-US" dirty="0" err="1" smtClean="0"/>
              <a:t>howstuffwroks</a:t>
            </a:r>
            <a:r>
              <a:rPr lang="en-US" dirty="0" smtClean="0"/>
              <a:t> HowStuffWorks.com http://science.howstuffworks.com/nature/natural-disaters/hurricane8.htm</a:t>
            </a:r>
            <a:endParaRPr lang="en-US" dirty="0"/>
          </a:p>
        </p:txBody>
      </p:sp>
    </p:spTree>
    <p:extLst>
      <p:ext uri="{BB962C8B-B14F-4D97-AF65-F5344CB8AC3E}">
        <p14:creationId xmlns:p14="http://schemas.microsoft.com/office/powerpoint/2010/main" val="3116558104"/>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Time </a:t>
            </a:r>
            <a:r>
              <a:rPr lang="en-US" dirty="0" err="1" smtClean="0"/>
              <a:t>Spand</a:t>
            </a:r>
            <a:endParaRPr lang="en-US" dirty="0"/>
          </a:p>
        </p:txBody>
      </p:sp>
      <p:sp>
        <p:nvSpPr>
          <p:cNvPr id="3" name="Content Placeholder 2"/>
          <p:cNvSpPr>
            <a:spLocks noGrp="1"/>
          </p:cNvSpPr>
          <p:nvPr>
            <p:ph idx="1"/>
          </p:nvPr>
        </p:nvSpPr>
        <p:spPr/>
        <p:txBody>
          <a:bodyPr/>
          <a:lstStyle/>
          <a:p>
            <a:r>
              <a:rPr lang="en-US" dirty="0" smtClean="0"/>
              <a:t>A hurricane can last roughly 12 days 2-4 of the days will be on shore.</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00400" y="2563350"/>
            <a:ext cx="4495800" cy="3367511"/>
          </a:xfrm>
          <a:prstGeom prst="rect">
            <a:avLst/>
          </a:prstGeom>
        </p:spPr>
      </p:pic>
      <p:sp>
        <p:nvSpPr>
          <p:cNvPr id="5" name="Rectangle 4"/>
          <p:cNvSpPr/>
          <p:nvPr/>
        </p:nvSpPr>
        <p:spPr>
          <a:xfrm>
            <a:off x="228600" y="5475742"/>
            <a:ext cx="4572000" cy="1200329"/>
          </a:xfrm>
          <a:prstGeom prst="rect">
            <a:avLst/>
          </a:prstGeom>
        </p:spPr>
        <p:txBody>
          <a:bodyPr>
            <a:spAutoFit/>
          </a:bodyPr>
          <a:lstStyle/>
          <a:p>
            <a:r>
              <a:rPr lang="en-US" dirty="0" smtClean="0"/>
              <a:t>1998-2013 </a:t>
            </a:r>
            <a:r>
              <a:rPr lang="en-US" dirty="0" err="1" smtClean="0"/>
              <a:t>howstuffwroks</a:t>
            </a:r>
            <a:r>
              <a:rPr lang="en-US" dirty="0" smtClean="0"/>
              <a:t> HowStuffWorks.com http://science.howstuffworks.com/nature/natural-disaters/hurricane8.htm</a:t>
            </a:r>
            <a:endParaRPr lang="en-US" dirty="0"/>
          </a:p>
        </p:txBody>
      </p:sp>
    </p:spTree>
    <p:extLst>
      <p:ext uri="{BB962C8B-B14F-4D97-AF65-F5344CB8AC3E}">
        <p14:creationId xmlns:p14="http://schemas.microsoft.com/office/powerpoint/2010/main" val="3311819496"/>
      </p:ext>
    </p:extLst>
  </p:cSld>
  <p:clrMapOvr>
    <a:masterClrMapping/>
  </p:clrMapOvr>
  <mc:AlternateContent xmlns:mc="http://schemas.openxmlformats.org/markup-compatibility/2006">
    <mc:Choice xmlns:p14="http://schemas.microsoft.com/office/powerpoint/2010/main" Requires="p14">
      <p:transition spd="slow" p14:dur="3000">
        <p14:shred/>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Hurricane season </a:t>
            </a:r>
            <a:endParaRPr lang="en-US" dirty="0"/>
          </a:p>
        </p:txBody>
      </p:sp>
      <p:sp>
        <p:nvSpPr>
          <p:cNvPr id="3" name="Content Placeholder 2"/>
          <p:cNvSpPr>
            <a:spLocks noGrp="1"/>
          </p:cNvSpPr>
          <p:nvPr>
            <p:ph idx="1"/>
          </p:nvPr>
        </p:nvSpPr>
        <p:spPr>
          <a:xfrm>
            <a:off x="426720" y="1371600"/>
            <a:ext cx="8229600" cy="4709160"/>
          </a:xfrm>
        </p:spPr>
        <p:txBody>
          <a:bodyPr/>
          <a:lstStyle/>
          <a:p>
            <a:r>
              <a:rPr lang="en-US" dirty="0" smtClean="0"/>
              <a:t>Every year there is a hurricane season The season runs from June 1</a:t>
            </a:r>
            <a:r>
              <a:rPr lang="en-US" baseline="30000" dirty="0" smtClean="0"/>
              <a:t>st</a:t>
            </a:r>
            <a:r>
              <a:rPr lang="en-US" dirty="0" smtClean="0"/>
              <a:t> to November 30 (Northern hemisphere) January to March (southern hemisphere) </a:t>
            </a:r>
            <a:endParaRPr lang="en-US"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67200" y="3429000"/>
            <a:ext cx="4419600" cy="2651760"/>
          </a:xfrm>
          <a:prstGeom prst="rect">
            <a:avLst/>
          </a:prstGeom>
        </p:spPr>
      </p:pic>
      <p:sp>
        <p:nvSpPr>
          <p:cNvPr id="5" name="Rectangle 4"/>
          <p:cNvSpPr/>
          <p:nvPr/>
        </p:nvSpPr>
        <p:spPr>
          <a:xfrm>
            <a:off x="-30480" y="5801975"/>
            <a:ext cx="4572000" cy="923330"/>
          </a:xfrm>
          <a:prstGeom prst="rect">
            <a:avLst/>
          </a:prstGeom>
        </p:spPr>
        <p:txBody>
          <a:bodyPr>
            <a:spAutoFit/>
          </a:bodyPr>
          <a:lstStyle/>
          <a:p>
            <a:r>
              <a:rPr lang="en-US" dirty="0" smtClean="0"/>
              <a:t>NASA Earth </a:t>
            </a:r>
            <a:r>
              <a:rPr lang="en-US" dirty="0" err="1" smtClean="0"/>
              <a:t>Observitiory</a:t>
            </a:r>
            <a:r>
              <a:rPr lang="en-US" dirty="0" smtClean="0"/>
              <a:t> http://earthobservatory.nasa.gov/NaturalHazards/view.php?id=79553</a:t>
            </a:r>
            <a:endParaRPr lang="en-US" dirty="0"/>
          </a:p>
        </p:txBody>
      </p:sp>
    </p:spTree>
    <p:extLst>
      <p:ext uri="{BB962C8B-B14F-4D97-AF65-F5344CB8AC3E}">
        <p14:creationId xmlns:p14="http://schemas.microsoft.com/office/powerpoint/2010/main" val="2008080294"/>
      </p:ext>
    </p:extLst>
  </p:cSld>
  <p:clrMapOvr>
    <a:masterClrMapping/>
  </p:clrMapOvr>
  <mc:AlternateContent xmlns:mc="http://schemas.openxmlformats.org/markup-compatibility/2006">
    <mc:Choice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Damage</a:t>
            </a:r>
            <a:endParaRPr lang="en-US" dirty="0"/>
          </a:p>
        </p:txBody>
      </p:sp>
      <p:sp>
        <p:nvSpPr>
          <p:cNvPr id="3" name="Content Placeholder 2"/>
          <p:cNvSpPr>
            <a:spLocks noGrp="1"/>
          </p:cNvSpPr>
          <p:nvPr>
            <p:ph idx="1"/>
          </p:nvPr>
        </p:nvSpPr>
        <p:spPr/>
        <p:txBody>
          <a:bodyPr/>
          <a:lstStyle/>
          <a:p>
            <a:r>
              <a:rPr lang="en-US" dirty="0" smtClean="0"/>
              <a:t>Hurricanes can destroy whole cities/towns.</a:t>
            </a:r>
          </a:p>
          <a:p>
            <a:r>
              <a:rPr lang="en-US" dirty="0" smtClean="0"/>
              <a:t>Create flooding</a:t>
            </a:r>
          </a:p>
          <a:p>
            <a:r>
              <a:rPr lang="en-US" dirty="0" smtClean="0"/>
              <a:t>Roll over vehicles </a:t>
            </a:r>
          </a:p>
          <a:p>
            <a:r>
              <a:rPr lang="en-US" dirty="0" smtClean="0"/>
              <a:t>Tear down walls</a:t>
            </a:r>
          </a:p>
          <a:p>
            <a:r>
              <a:rPr lang="en-US" dirty="0" smtClean="0"/>
              <a:t>Rip up trees</a:t>
            </a:r>
          </a:p>
          <a:p>
            <a:r>
              <a:rPr lang="en-US" dirty="0" smtClean="0"/>
              <a:t>Beach erosion </a:t>
            </a:r>
          </a:p>
          <a:p>
            <a:endParaRPr lang="en-US" dirty="0"/>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776787" y="4218259"/>
            <a:ext cx="3914775" cy="2605105"/>
          </a:xfrm>
          <a:prstGeom prst="rect">
            <a:avLst/>
          </a:prstGeom>
        </p:spPr>
      </p:pic>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1912" y="2447475"/>
            <a:ext cx="2619375" cy="1743075"/>
          </a:xfrm>
          <a:prstGeom prst="rect">
            <a:avLst/>
          </a:prstGeom>
        </p:spPr>
      </p:pic>
      <p:sp>
        <p:nvSpPr>
          <p:cNvPr id="7" name="Rectangle 6"/>
          <p:cNvSpPr/>
          <p:nvPr/>
        </p:nvSpPr>
        <p:spPr>
          <a:xfrm>
            <a:off x="77152" y="5257800"/>
            <a:ext cx="4572000" cy="1200329"/>
          </a:xfrm>
          <a:prstGeom prst="rect">
            <a:avLst/>
          </a:prstGeom>
        </p:spPr>
        <p:txBody>
          <a:bodyPr>
            <a:spAutoFit/>
          </a:bodyPr>
          <a:lstStyle/>
          <a:p>
            <a:r>
              <a:rPr lang="en-US" dirty="0" smtClean="0"/>
              <a:t>1998-2013 </a:t>
            </a:r>
            <a:r>
              <a:rPr lang="en-US" dirty="0" err="1" smtClean="0"/>
              <a:t>howstuffwroks</a:t>
            </a:r>
            <a:r>
              <a:rPr lang="en-US" dirty="0" smtClean="0"/>
              <a:t> HowStuffWorks.com http://science.howstuffworks.com/nature/natural-disaters/hurricane8.htm</a:t>
            </a:r>
            <a:endParaRPr lang="en-US" dirty="0"/>
          </a:p>
        </p:txBody>
      </p:sp>
    </p:spTree>
    <p:extLst>
      <p:ext uri="{BB962C8B-B14F-4D97-AF65-F5344CB8AC3E}">
        <p14:creationId xmlns:p14="http://schemas.microsoft.com/office/powerpoint/2010/main" val="1810836976"/>
      </p:ext>
    </p:extLst>
  </p:cSld>
  <p:clrMapOvr>
    <a:masterClrMapping/>
  </p:clrMapOvr>
  <mc:AlternateContent xmlns:mc="http://schemas.openxmlformats.org/markup-compatibility/2006">
    <mc:Choice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Facts</a:t>
            </a:r>
            <a:endParaRPr lang="en-US" dirty="0"/>
          </a:p>
        </p:txBody>
      </p:sp>
      <p:sp>
        <p:nvSpPr>
          <p:cNvPr id="3" name="Content Placeholder 2"/>
          <p:cNvSpPr>
            <a:spLocks noGrp="1"/>
          </p:cNvSpPr>
          <p:nvPr>
            <p:ph idx="1"/>
          </p:nvPr>
        </p:nvSpPr>
        <p:spPr/>
        <p:txBody>
          <a:bodyPr/>
          <a:lstStyle/>
          <a:p>
            <a:r>
              <a:rPr lang="en-US" dirty="0" smtClean="0"/>
              <a:t>The prevailing winds of a hurricane push a wall of water called a storm surge.</a:t>
            </a:r>
          </a:p>
          <a:p>
            <a:r>
              <a:rPr lang="en-US" dirty="0" smtClean="0"/>
              <a:t>Hurricanes are also known as tropical cyclones and </a:t>
            </a:r>
            <a:r>
              <a:rPr lang="en-US" dirty="0" err="1" smtClean="0"/>
              <a:t>typhones</a:t>
            </a:r>
            <a:r>
              <a:rPr lang="en-US" dirty="0" smtClean="0"/>
              <a:t> </a:t>
            </a:r>
            <a:endParaRPr lang="en-US"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029200" y="3581400"/>
            <a:ext cx="3124200" cy="2519142"/>
          </a:xfrm>
          <a:prstGeom prst="rect">
            <a:avLst/>
          </a:prstGeom>
        </p:spPr>
      </p:pic>
      <p:sp>
        <p:nvSpPr>
          <p:cNvPr id="5" name="Rectangle 4"/>
          <p:cNvSpPr/>
          <p:nvPr/>
        </p:nvSpPr>
        <p:spPr>
          <a:xfrm>
            <a:off x="0" y="5916275"/>
            <a:ext cx="4572000" cy="923330"/>
          </a:xfrm>
          <a:prstGeom prst="rect">
            <a:avLst/>
          </a:prstGeom>
        </p:spPr>
        <p:txBody>
          <a:bodyPr>
            <a:spAutoFit/>
          </a:bodyPr>
          <a:lstStyle/>
          <a:p>
            <a:r>
              <a:rPr lang="en-US" dirty="0" smtClean="0"/>
              <a:t>NASA Earth </a:t>
            </a:r>
            <a:r>
              <a:rPr lang="en-US" dirty="0" err="1" smtClean="0"/>
              <a:t>Observitiory</a:t>
            </a:r>
            <a:r>
              <a:rPr lang="en-US" dirty="0" smtClean="0"/>
              <a:t> http://earthobservatory.nasa.gov/NaturalHazards/view.php?id=79553</a:t>
            </a:r>
            <a:endParaRPr lang="en-US" dirty="0"/>
          </a:p>
        </p:txBody>
      </p:sp>
    </p:spTree>
    <p:extLst>
      <p:ext uri="{BB962C8B-B14F-4D97-AF65-F5344CB8AC3E}">
        <p14:creationId xmlns:p14="http://schemas.microsoft.com/office/powerpoint/2010/main" val="1608499576"/>
      </p:ext>
    </p:extLst>
  </p:cSld>
  <p:clrMapOvr>
    <a:masterClrMapping/>
  </p:clrMapOvr>
  <mc:AlternateContent xmlns:mc="http://schemas.openxmlformats.org/markup-compatibility/2006">
    <mc:Choice xmlns:p14="http://schemas.microsoft.com/office/powerpoint/2010/main" Requires="p14">
      <p:transition spd="slow" p14:dur="4400">
        <p14:honeycomb/>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Credits</a:t>
            </a:r>
            <a:endParaRPr lang="en-US" dirty="0"/>
          </a:p>
        </p:txBody>
      </p:sp>
      <p:sp>
        <p:nvSpPr>
          <p:cNvPr id="3" name="Content Placeholder 2"/>
          <p:cNvSpPr>
            <a:spLocks noGrp="1"/>
          </p:cNvSpPr>
          <p:nvPr>
            <p:ph idx="1"/>
          </p:nvPr>
        </p:nvSpPr>
        <p:spPr/>
        <p:txBody>
          <a:bodyPr/>
          <a:lstStyle/>
          <a:p>
            <a:r>
              <a:rPr lang="en-US" dirty="0" smtClean="0"/>
              <a:t>1998-2013 </a:t>
            </a:r>
            <a:r>
              <a:rPr lang="en-US" dirty="0" err="1" smtClean="0"/>
              <a:t>howstuffwroks</a:t>
            </a:r>
            <a:r>
              <a:rPr lang="en-US" dirty="0" smtClean="0"/>
              <a:t> HowStuffWorks.com </a:t>
            </a:r>
            <a:r>
              <a:rPr lang="en-US" dirty="0" smtClean="0">
                <a:hlinkClick r:id="rId2"/>
              </a:rPr>
              <a:t>http://science.howstuffworks.com/nature/natural-disaters/hurricane8.htm</a:t>
            </a:r>
            <a:endParaRPr lang="en-US" dirty="0" smtClean="0"/>
          </a:p>
          <a:p>
            <a:r>
              <a:rPr lang="en-US" dirty="0" smtClean="0"/>
              <a:t>NASA Earth </a:t>
            </a:r>
            <a:r>
              <a:rPr lang="en-US" dirty="0" err="1" smtClean="0"/>
              <a:t>Observitiory</a:t>
            </a:r>
            <a:r>
              <a:rPr lang="en-US" dirty="0" smtClean="0"/>
              <a:t> </a:t>
            </a:r>
            <a:r>
              <a:rPr lang="en-US" dirty="0" smtClean="0">
                <a:hlinkClick r:id="rId3"/>
              </a:rPr>
              <a:t>http://earthobservatory.nasa.gov/NaturalHazards/view.php?id=79553</a:t>
            </a:r>
            <a:endParaRPr lang="en-US" dirty="0" smtClean="0"/>
          </a:p>
          <a:p>
            <a:endParaRPr lang="en-US" dirty="0"/>
          </a:p>
        </p:txBody>
      </p:sp>
    </p:spTree>
    <p:extLst>
      <p:ext uri="{BB962C8B-B14F-4D97-AF65-F5344CB8AC3E}">
        <p14:creationId xmlns:p14="http://schemas.microsoft.com/office/powerpoint/2010/main" val="1972438896"/>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pex">
  <a:themeElements>
    <a:clrScheme name="Custom 5">
      <a:dk1>
        <a:srgbClr val="92D050"/>
      </a:dk1>
      <a:lt1>
        <a:sysClr val="window" lastClr="FFFFFF"/>
      </a:lt1>
      <a:dk2>
        <a:srgbClr val="FF72E4"/>
      </a:dk2>
      <a:lt2>
        <a:srgbClr val="D2D2D2"/>
      </a:lt2>
      <a:accent1>
        <a:srgbClr val="FF388C"/>
      </a:accent1>
      <a:accent2>
        <a:srgbClr val="92D050"/>
      </a:accent2>
      <a:accent3>
        <a:srgbClr val="9C007F"/>
      </a:accent3>
      <a:accent4>
        <a:srgbClr val="68007F"/>
      </a:accent4>
      <a:accent5>
        <a:srgbClr val="005BD3"/>
      </a:accent5>
      <a:accent6>
        <a:srgbClr val="E90062"/>
      </a:accent6>
      <a:hlink>
        <a:srgbClr val="FF15D2"/>
      </a:hlink>
      <a:folHlink>
        <a:srgbClr val="FF71E4"/>
      </a:folHlink>
    </a:clrScheme>
    <a:fontScheme name="Apex">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Apex">
      <a:fillStyleLst>
        <a:solidFill>
          <a:schemeClr val="phClr"/>
        </a:solidFill>
        <a:gradFill rotWithShape="1">
          <a:gsLst>
            <a:gs pos="20000">
              <a:schemeClr val="phClr">
                <a:tint val="9000"/>
              </a:schemeClr>
            </a:gs>
            <a:gs pos="100000">
              <a:schemeClr val="phClr">
                <a:tint val="70000"/>
                <a:satMod val="100000"/>
              </a:schemeClr>
            </a:gs>
          </a:gsLst>
          <a:path path="circle">
            <a:fillToRect l="-15000" t="-15000" r="115000" b="115000"/>
          </a:path>
        </a:gradFill>
        <a:gradFill rotWithShape="1">
          <a:gsLst>
            <a:gs pos="0">
              <a:schemeClr val="phClr">
                <a:shade val="60000"/>
              </a:schemeClr>
            </a:gs>
            <a:gs pos="33000">
              <a:schemeClr val="phClr">
                <a:tint val="86500"/>
              </a:schemeClr>
            </a:gs>
            <a:gs pos="46750">
              <a:schemeClr val="phClr">
                <a:tint val="71000"/>
                <a:satMod val="112000"/>
              </a:schemeClr>
            </a:gs>
            <a:gs pos="53000">
              <a:schemeClr val="phClr">
                <a:tint val="71000"/>
                <a:satMod val="112000"/>
              </a:schemeClr>
            </a:gs>
            <a:gs pos="68000">
              <a:schemeClr val="phClr">
                <a:tint val="86000"/>
              </a:schemeClr>
            </a:gs>
            <a:gs pos="100000">
              <a:schemeClr val="phClr">
                <a:shade val="60000"/>
              </a:schemeClr>
            </a:gs>
          </a:gsLst>
          <a:lin ang="8350000" scaled="1"/>
        </a:gradFill>
      </a:fillStyleLst>
      <a:lnStyleLst>
        <a:ln w="9525" cap="flat" cmpd="sng" algn="ctr">
          <a:solidFill>
            <a:schemeClr val="phClr">
              <a:shade val="48000"/>
              <a:satMod val="11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130000" dist="101600" dir="2700000" algn="tl" rotWithShape="0">
              <a:srgbClr val="000000">
                <a:alpha val="35000"/>
              </a:srgbClr>
            </a:outerShdw>
          </a:effectLst>
        </a:effectStyle>
        <a:effectStyle>
          <a:effectLst>
            <a:outerShdw blurRad="190500" dist="228600" dir="2700000" sy="90000" rotWithShape="0">
              <a:srgbClr val="000000">
                <a:alpha val="25500"/>
              </a:srgbClr>
            </a:outerShdw>
          </a:effectLst>
        </a:effectStyle>
        <a:effectStyle>
          <a:effectLst>
            <a:outerShdw blurRad="190500" dist="228600" dir="2700000" sy="90000" rotWithShape="0">
              <a:srgbClr val="000000">
                <a:alpha val="25500"/>
              </a:srgbClr>
            </a:outerShdw>
          </a:effectLst>
          <a:scene3d>
            <a:camera prst="orthographicFront" fov="0">
              <a:rot lat="0" lon="0" rev="0"/>
            </a:camera>
            <a:lightRig rig="soft" dir="tl">
              <a:rot lat="0" lon="0" rev="20100000"/>
            </a:lightRig>
          </a:scene3d>
          <a:sp3d>
            <a:bevelT w="50800" h="50800"/>
          </a:sp3d>
        </a:effectStyle>
      </a:effectStyleLst>
      <a:bgFillStyleLst>
        <a:solidFill>
          <a:schemeClr val="phClr"/>
        </a:solidFill>
        <a:gradFill rotWithShape="1">
          <a:gsLst>
            <a:gs pos="0">
              <a:schemeClr val="phClr">
                <a:tint val="50000"/>
                <a:satMod val="180000"/>
              </a:schemeClr>
            </a:gs>
            <a:gs pos="100000">
              <a:schemeClr val="phClr">
                <a:shade val="45000"/>
                <a:satMod val="120000"/>
              </a:schemeClr>
            </a:gs>
          </a:gsLst>
          <a:path path="circle">
            <a:fillToRect r="100000" b="100000"/>
          </a:path>
        </a:gradFill>
        <a:blipFill>
          <a:blip xmlns:r="http://schemas.openxmlformats.org/officeDocument/2006/relationships" r:embed="rId1">
            <a:duotone>
              <a:schemeClr val="phClr">
                <a:shade val="3000"/>
                <a:satMod val="110000"/>
              </a:schemeClr>
              <a:schemeClr val="phClr">
                <a:tint val="60000"/>
                <a:satMod val="425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Apex</Template>
  <TotalTime>63</TotalTime>
  <Words>208</Words>
  <Application>Microsoft Office PowerPoint</Application>
  <PresentationFormat>On-screen Show (4:3)</PresentationFormat>
  <Paragraphs>32</Paragraphs>
  <Slides>8</Slides>
  <Notes>0</Notes>
  <HiddenSlides>0</HiddenSlides>
  <MMClips>0</MMClips>
  <ScaleCrop>false</ScaleCrop>
  <HeadingPairs>
    <vt:vector size="4" baseType="variant">
      <vt:variant>
        <vt:lpstr>Theme</vt:lpstr>
      </vt:variant>
      <vt:variant>
        <vt:i4>1</vt:i4>
      </vt:variant>
      <vt:variant>
        <vt:lpstr>Slide Titles</vt:lpstr>
      </vt:variant>
      <vt:variant>
        <vt:i4>8</vt:i4>
      </vt:variant>
    </vt:vector>
  </HeadingPairs>
  <TitlesOfParts>
    <vt:vector size="9" baseType="lpstr">
      <vt:lpstr>Apex</vt:lpstr>
      <vt:lpstr>Hurricanes  </vt:lpstr>
      <vt:lpstr>Hurricanes</vt:lpstr>
      <vt:lpstr>Conditions</vt:lpstr>
      <vt:lpstr>Time Spand</vt:lpstr>
      <vt:lpstr>Hurricane season </vt:lpstr>
      <vt:lpstr>Damage</vt:lpstr>
      <vt:lpstr>Facts</vt:lpstr>
      <vt:lpstr>Credits</vt:lpstr>
    </vt:vector>
  </TitlesOfParts>
  <Company>Haywood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Hurricanes</dc:title>
  <dc:creator>Haywood County Schools</dc:creator>
  <cp:lastModifiedBy>Haywood County Schools</cp:lastModifiedBy>
  <cp:revision>7</cp:revision>
  <dcterms:created xsi:type="dcterms:W3CDTF">2013-05-02T14:52:37Z</dcterms:created>
  <dcterms:modified xsi:type="dcterms:W3CDTF">2013-05-02T15:55:56Z</dcterms:modified>
</cp:coreProperties>
</file>